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4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8" autoAdjust="0"/>
    <p:restoredTop sz="75224" autoAdjust="0"/>
  </p:normalViewPr>
  <p:slideViewPr>
    <p:cSldViewPr snapToGrid="0">
      <p:cViewPr>
        <p:scale>
          <a:sx n="50" d="100"/>
          <a:sy n="50" d="100"/>
        </p:scale>
        <p:origin x="112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2C658-F2EB-4FA6-8A47-508CF87014A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C64B-A128-4A5A-BC21-3D94CAA0C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Загрузка ПМ различными задачами высока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встречи (как запланированные так и нет)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планерки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материалов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различной степени срочности задачи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 планирования собственного времени эффективно управлять собой и управлять людьми невозможно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планирование своих задач и активностей, приоритеты, типовые проблемы и их решение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Загрузка ПМ различными задачами высока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встречи (как запланированные так и нет)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планерки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материалов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различной степени срочности задачи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 планирования собственного времени эффективно управлять собой и управлять людьми невозможно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планирование своих задач и активностей, приоритеты, типовые проблемы и их решение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тратить в среднем по 2 минуты на обработку каждого письма</a:t>
            </a:r>
            <a:r>
              <a:rPr lang="en-US" baseline="0" dirty="0" smtClean="0"/>
              <a:t>, </a:t>
            </a:r>
            <a:r>
              <a:rPr lang="ru-RU" baseline="0" dirty="0" smtClean="0"/>
              <a:t>то в день на обработку 150 писем будет потрачено 5 часов! При этом ряд писем требуют значительного времени на обработку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r>
              <a:rPr lang="ru-RU" baseline="0" dirty="0" smtClean="0"/>
              <a:t> команды</a:t>
            </a:r>
            <a:r>
              <a:rPr lang="en-US" baseline="0" dirty="0" smtClean="0"/>
              <a:t>:</a:t>
            </a:r>
            <a:r>
              <a:rPr lang="ru-RU" baseline="0" dirty="0" smtClean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ru-RU" baseline="0" dirty="0" smtClean="0"/>
              <a:t>понимание общей работы над одной целью</a:t>
            </a:r>
          </a:p>
          <a:p>
            <a:pPr marL="171450" indent="-171450">
              <a:buFont typeface="Arial"/>
              <a:buChar char="•"/>
            </a:pPr>
            <a:r>
              <a:rPr lang="ru-RU" baseline="0" dirty="0" smtClean="0"/>
              <a:t>соревновательный эффект</a:t>
            </a:r>
          </a:p>
          <a:p>
            <a:pPr marL="171450" indent="-171450">
              <a:buFont typeface="Arial"/>
              <a:buChar char="•"/>
            </a:pPr>
            <a:r>
              <a:rPr lang="ru-RU" baseline="0" dirty="0" smtClean="0"/>
              <a:t>чувство ответственности за результат</a:t>
            </a:r>
          </a:p>
          <a:p>
            <a:pPr marL="171450" indent="-171450">
              <a:buFont typeface="Arial"/>
              <a:buChar char="•"/>
            </a:pPr>
            <a:r>
              <a:rPr lang="ru-RU" baseline="0" dirty="0" smtClean="0"/>
              <a:t>дисциплина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r>
              <a:rPr lang="ru-RU" baseline="0" dirty="0" smtClean="0"/>
              <a:t> – основная движущая сила проекта</a:t>
            </a:r>
            <a:r>
              <a:rPr lang="en-US" baseline="0" dirty="0" smtClean="0"/>
              <a:t>. </a:t>
            </a:r>
            <a:r>
              <a:rPr lang="ru-RU" baseline="0" dirty="0" smtClean="0"/>
              <a:t>Без грамотной командной работы менеджер не сможет достичь хорошего результата на выходе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Организовать работу команды – основная задача менеджера</a:t>
            </a:r>
            <a:r>
              <a:rPr lang="en-US" baseline="0" dirty="0" smtClean="0"/>
              <a:t>, </a:t>
            </a:r>
            <a:r>
              <a:rPr lang="ru-RU" baseline="0" dirty="0" smtClean="0"/>
              <a:t>красивые планы и отчеты второстепенны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err="1" smtClean="0"/>
              <a:t>Демо</a:t>
            </a:r>
            <a:r>
              <a:rPr lang="ru-RU" baseline="0" dirty="0" smtClean="0"/>
              <a:t> – по завершении итерации или достижении значительных результатов</a:t>
            </a:r>
            <a:r>
              <a:rPr lang="en-US" baseline="0" dirty="0" smtClean="0"/>
              <a:t>. </a:t>
            </a:r>
            <a:r>
              <a:rPr lang="ru-RU" baseline="0" dirty="0" smtClean="0"/>
              <a:t>Важно – показать работающий функционал</a:t>
            </a:r>
            <a:r>
              <a:rPr lang="en-US" baseline="0" dirty="0" smtClean="0"/>
              <a:t> </a:t>
            </a:r>
            <a:r>
              <a:rPr lang="ru-RU" baseline="0" dirty="0" smtClean="0"/>
              <a:t>и привлечь команду к подготовке! Они должны чувствовать себя создателями продукта и видеть реакцию ЗЛ на результат их работы</a:t>
            </a:r>
            <a:r>
              <a:rPr lang="en-US" baseline="0" dirty="0" smtClean="0"/>
              <a:t>.</a:t>
            </a:r>
            <a:endParaRPr lang="ru-RU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Оценка</a:t>
            </a:r>
            <a:r>
              <a:rPr lang="en-US" baseline="0" dirty="0" smtClean="0"/>
              <a:t> - Key Performance Indicators (KPI): </a:t>
            </a:r>
            <a:r>
              <a:rPr lang="ru-RU" baseline="0" dirty="0" smtClean="0"/>
              <a:t>производительность</a:t>
            </a:r>
            <a:r>
              <a:rPr lang="en-US" baseline="0" dirty="0" smtClean="0"/>
              <a:t>, </a:t>
            </a:r>
            <a:r>
              <a:rPr lang="ru-RU" baseline="0" dirty="0" smtClean="0"/>
              <a:t>качество</a:t>
            </a:r>
            <a:r>
              <a:rPr lang="en-US" baseline="0" dirty="0" smtClean="0"/>
              <a:t>, </a:t>
            </a:r>
            <a:r>
              <a:rPr lang="ru-RU" baseline="0" dirty="0" smtClean="0"/>
              <a:t>дисциплина</a:t>
            </a:r>
            <a:r>
              <a:rPr lang="en-US" baseline="0" dirty="0" smtClean="0"/>
              <a:t>, </a:t>
            </a:r>
            <a:r>
              <a:rPr lang="ru-RU" baseline="0" dirty="0" smtClean="0"/>
              <a:t>командная работа</a:t>
            </a:r>
            <a:endParaRPr lang="en-US" baseline="0" dirty="0" smtClean="0"/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r>
              <a:rPr lang="ru-RU" baseline="0" dirty="0" smtClean="0"/>
              <a:t> – основная движущая сила проекта</a:t>
            </a:r>
            <a:r>
              <a:rPr lang="en-US" baseline="0" dirty="0" smtClean="0"/>
              <a:t>. </a:t>
            </a:r>
            <a:r>
              <a:rPr lang="ru-RU" baseline="0" dirty="0" smtClean="0"/>
              <a:t>Без грамотной командной работы менеджер не сможет достичь хорошего результата на выходе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Организовать работу команды – основная задача менеджера</a:t>
            </a:r>
            <a:r>
              <a:rPr lang="en-US" baseline="0" dirty="0" smtClean="0"/>
              <a:t>, </a:t>
            </a:r>
            <a:r>
              <a:rPr lang="ru-RU" baseline="0" dirty="0" smtClean="0"/>
              <a:t>красивые планы и отчеты второстепенны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err="1" smtClean="0"/>
              <a:t>Демо</a:t>
            </a:r>
            <a:r>
              <a:rPr lang="ru-RU" baseline="0" dirty="0" smtClean="0"/>
              <a:t> – по завершении итерации или достижении значительных результатов</a:t>
            </a:r>
            <a:r>
              <a:rPr lang="en-US" baseline="0" dirty="0" smtClean="0"/>
              <a:t>. </a:t>
            </a:r>
            <a:r>
              <a:rPr lang="ru-RU" baseline="0" dirty="0" smtClean="0"/>
              <a:t>Важно – показать работающий функционал</a:t>
            </a:r>
            <a:r>
              <a:rPr lang="en-US" baseline="0" dirty="0" smtClean="0"/>
              <a:t> </a:t>
            </a:r>
            <a:r>
              <a:rPr lang="ru-RU" baseline="0" dirty="0" smtClean="0"/>
              <a:t>и привлечь команду к подготовке! Они должны чувствовать себя создателями продукта и видеть реакцию ЗЛ на результат их работы</a:t>
            </a:r>
            <a:r>
              <a:rPr lang="en-US" baseline="0" dirty="0" smtClean="0"/>
              <a:t>.</a:t>
            </a:r>
            <a:endParaRPr lang="ru-RU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Оценка</a:t>
            </a:r>
            <a:r>
              <a:rPr lang="en-US" baseline="0" dirty="0" smtClean="0"/>
              <a:t> - Key Performance Indicators (KPI): </a:t>
            </a:r>
            <a:r>
              <a:rPr lang="ru-RU" baseline="0" dirty="0" smtClean="0"/>
              <a:t>производительность</a:t>
            </a:r>
            <a:r>
              <a:rPr lang="en-US" baseline="0" dirty="0" smtClean="0"/>
              <a:t>, </a:t>
            </a:r>
            <a:r>
              <a:rPr lang="ru-RU" baseline="0" dirty="0" smtClean="0"/>
              <a:t>качество</a:t>
            </a:r>
            <a:r>
              <a:rPr lang="en-US" baseline="0" dirty="0" smtClean="0"/>
              <a:t>, </a:t>
            </a:r>
            <a:r>
              <a:rPr lang="ru-RU" baseline="0" dirty="0" smtClean="0"/>
              <a:t>дисциплина</a:t>
            </a:r>
            <a:r>
              <a:rPr lang="en-US" baseline="0" dirty="0" smtClean="0"/>
              <a:t>, </a:t>
            </a:r>
            <a:r>
              <a:rPr lang="ru-RU" baseline="0" dirty="0" smtClean="0"/>
              <a:t>командная работа</a:t>
            </a:r>
            <a:endParaRPr lang="en-US" baseline="0" dirty="0" smtClean="0"/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BA48E-6228-6A4E-821D-F10DCFB032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463" y="228441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463" y="4857843"/>
            <a:ext cx="9144000" cy="12885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67B7-E3C8-4E08-811C-A1406A780B04}" type="datetime1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267" y="408403"/>
            <a:ext cx="5496196" cy="2926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57" y="0"/>
            <a:ext cx="3924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99F-CFAB-4B67-B09E-75D16DA3BF54}" type="datetime1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7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6DB5-B836-45A6-925D-C68805014637}" type="datetime1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45224" cy="12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766482"/>
            <a:ext cx="10345271" cy="9242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43" y="86315"/>
            <a:ext cx="2574338" cy="3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538-66F8-42ED-8479-F78CD2094761}" type="datetime1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4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F97-005D-49A6-BBD2-8A4EFAA0D132}" type="datetime1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F5B-0B79-42BA-A9AD-E535C0379C94}" type="datetime1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4EC2-2D0A-4A9F-A31E-AD08F0D8984C}" type="datetime1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02E-2E8D-4AB9-ADB7-A8F6A36B5964}" type="datetime1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03EC-F6D0-4F69-9922-51B7D15D2A23}" type="datetime1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16E9-D0D9-483C-AA1F-37045947F4C3}" type="datetime1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2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BE39-C69A-4222-99FE-832434153C92}" type="datetime1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47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Управление проектами исследования и разработки // #</a:t>
            </a:r>
            <a:r>
              <a:rPr lang="ru-RU" dirty="0" err="1" smtClean="0"/>
              <a:t>RnDm</a:t>
            </a:r>
            <a:r>
              <a:rPr lang="ru-RU" dirty="0" smtClean="0"/>
              <a:t> Качалин Алексей // @</a:t>
            </a:r>
            <a:r>
              <a:rPr lang="ru-RU" dirty="0" err="1" smtClean="0"/>
              <a:t>kchln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463" y="3416300"/>
            <a:ext cx="9144000" cy="16748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Одна неделя из жизни менеджера проекта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0" y="5594160"/>
            <a:ext cx="8534400" cy="61614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Липовцев</a:t>
            </a:r>
            <a:r>
              <a:rPr lang="ru-RU" dirty="0" smtClean="0"/>
              <a:t> Павел</a:t>
            </a:r>
            <a:r>
              <a:rPr lang="en-US" dirty="0" smtClean="0"/>
              <a:t>, </a:t>
            </a:r>
            <a:endParaRPr lang="ru-RU" dirty="0" smtClean="0"/>
          </a:p>
          <a:p>
            <a:r>
              <a:rPr lang="ru-RU" dirty="0" smtClean="0"/>
              <a:t>ОАО </a:t>
            </a:r>
            <a:r>
              <a:rPr lang="ru-RU" dirty="0" err="1" smtClean="0"/>
              <a:t>Инфотекс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29" y="766482"/>
            <a:ext cx="10345271" cy="9242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Выпуск </a:t>
            </a:r>
            <a:r>
              <a:rPr lang="ru-RU" b="1" dirty="0"/>
              <a:t>релиза продукта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64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Основные этапы подготовки релиза</a:t>
            </a:r>
          </a:p>
          <a:p>
            <a:pPr marL="0" indent="0" algn="ctr">
              <a:buNone/>
            </a:pPr>
            <a:endParaRPr lang="ru-RU" i="1" dirty="0" smtClean="0"/>
          </a:p>
          <a:p>
            <a:r>
              <a:rPr lang="ru-RU" dirty="0" smtClean="0"/>
              <a:t>Сценарии/Требования </a:t>
            </a:r>
            <a:r>
              <a:rPr lang="en-US" dirty="0" smtClean="0"/>
              <a:t>&gt; </a:t>
            </a:r>
            <a:r>
              <a:rPr lang="ru-RU" dirty="0" err="1" smtClean="0"/>
              <a:t>Фичи</a:t>
            </a:r>
            <a:endParaRPr lang="ru-RU" dirty="0" smtClean="0"/>
          </a:p>
          <a:p>
            <a:r>
              <a:rPr lang="ru-RU" dirty="0" smtClean="0"/>
              <a:t>Архитектура</a:t>
            </a:r>
          </a:p>
          <a:p>
            <a:r>
              <a:rPr lang="ru-RU" dirty="0" smtClean="0"/>
              <a:t>Оценка и планирование</a:t>
            </a:r>
          </a:p>
          <a:p>
            <a:r>
              <a:rPr lang="ru-RU" dirty="0" err="1" smtClean="0"/>
              <a:t>Фичи</a:t>
            </a:r>
            <a:r>
              <a:rPr lang="en-US" dirty="0" smtClean="0"/>
              <a:t> &gt; </a:t>
            </a:r>
            <a:r>
              <a:rPr lang="ru-RU" dirty="0" smtClean="0"/>
              <a:t>Разработка</a:t>
            </a:r>
            <a:r>
              <a:rPr lang="en-US" dirty="0" smtClean="0"/>
              <a:t>, </a:t>
            </a:r>
            <a:r>
              <a:rPr lang="ru-RU" dirty="0" smtClean="0"/>
              <a:t>тестирование</a:t>
            </a:r>
            <a:r>
              <a:rPr lang="en-US" dirty="0" smtClean="0"/>
              <a:t>, </a:t>
            </a:r>
            <a:r>
              <a:rPr lang="ru-RU" dirty="0" smtClean="0"/>
              <a:t>документирование</a:t>
            </a:r>
          </a:p>
          <a:p>
            <a:r>
              <a:rPr lang="ru-RU" dirty="0" smtClean="0"/>
              <a:t>Стабилизация и </a:t>
            </a:r>
            <a:r>
              <a:rPr lang="ru-RU" dirty="0" err="1" smtClean="0"/>
              <a:t>релизное</a:t>
            </a:r>
            <a:r>
              <a:rPr lang="ru-RU" dirty="0" smtClean="0"/>
              <a:t> тестирование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098" name="Picture 2" descr="http://rsdn.ru/article/Methodologies/SoftwareDevelopmentProcesses%5Cim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229100"/>
            <a:ext cx="3648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Выпуск </a:t>
            </a:r>
            <a:r>
              <a:rPr lang="ru-RU" b="1" dirty="0"/>
              <a:t>релиза продукта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64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Продукт готов к выпуску</a:t>
            </a:r>
            <a:r>
              <a:rPr lang="en-US" i="1" dirty="0" smtClean="0"/>
              <a:t>. </a:t>
            </a:r>
            <a:r>
              <a:rPr lang="ru-RU" i="1" dirty="0" smtClean="0"/>
              <a:t>Ничего не забыли</a:t>
            </a:r>
            <a:r>
              <a:rPr lang="en-US" i="1" dirty="0"/>
              <a:t>?</a:t>
            </a:r>
            <a:endParaRPr lang="ru-RU" i="1" dirty="0" smtClean="0"/>
          </a:p>
          <a:p>
            <a:pPr marL="0" indent="0" algn="ctr">
              <a:buNone/>
            </a:pPr>
            <a:endParaRPr lang="ru-RU" i="1" dirty="0" smtClean="0"/>
          </a:p>
          <a:p>
            <a:r>
              <a:rPr lang="ru-RU" dirty="0" smtClean="0"/>
              <a:t>Проверить содержимое комплекта поставки</a:t>
            </a:r>
          </a:p>
          <a:p>
            <a:r>
              <a:rPr lang="ru-RU" dirty="0" smtClean="0"/>
              <a:t>Все ли локализации пользовательской документации готовы?</a:t>
            </a:r>
          </a:p>
          <a:p>
            <a:r>
              <a:rPr lang="ru-RU" dirty="0" smtClean="0"/>
              <a:t>Опубликованы ли отчеты по тестированию?</a:t>
            </a:r>
          </a:p>
          <a:p>
            <a:r>
              <a:rPr lang="ru-RU" dirty="0" smtClean="0"/>
              <a:t>Согласован ли перенос неисправленных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дефектов?</a:t>
            </a:r>
          </a:p>
          <a:p>
            <a:r>
              <a:rPr lang="ru-RU" dirty="0" smtClean="0"/>
              <a:t>Подготовлены ли </a:t>
            </a:r>
            <a:r>
              <a:rPr lang="en-US" dirty="0" smtClean="0"/>
              <a:t>release</a:t>
            </a:r>
            <a:r>
              <a:rPr lang="ru-RU" dirty="0" smtClean="0"/>
              <a:t> </a:t>
            </a:r>
            <a:r>
              <a:rPr lang="en-US" dirty="0" smtClean="0"/>
              <a:t>notes?</a:t>
            </a:r>
            <a:endParaRPr lang="ru-RU" dirty="0" smtClean="0"/>
          </a:p>
          <a:p>
            <a:r>
              <a:rPr lang="ru-RU" dirty="0" smtClean="0"/>
              <a:t>Запланировано ли обучение тех</a:t>
            </a:r>
            <a:r>
              <a:rPr lang="en-US" dirty="0" smtClean="0"/>
              <a:t>. </a:t>
            </a:r>
            <a:r>
              <a:rPr lang="ru-RU" dirty="0" smtClean="0"/>
              <a:t>поддержки?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146" name="Picture 2" descr="http://denisovets.ru/uaz/uazprototips/GAZ69uaz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3763505"/>
            <a:ext cx="4137025" cy="30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129" y="2836582"/>
            <a:ext cx="10345271" cy="9242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Вопросы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3975101"/>
            <a:ext cx="10972800" cy="1358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67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143000"/>
            <a:ext cx="11925299" cy="5461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Управляем собой - управляем собственным временем</a:t>
            </a:r>
            <a:endParaRPr lang="en-US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689100"/>
            <a:ext cx="11220450" cy="4724400"/>
          </a:xfrm>
          <a:prstGeom prst="rect">
            <a:avLst/>
          </a:prstGeom>
        </p:spPr>
      </p:pic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239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Способы планирования</a:t>
            </a:r>
            <a:r>
              <a:rPr lang="en-US" dirty="0"/>
              <a:t> </a:t>
            </a:r>
            <a:r>
              <a:rPr lang="ru-RU" dirty="0" smtClean="0"/>
              <a:t>собственного времени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Корпоративный </a:t>
            </a:r>
            <a:r>
              <a:rPr lang="ru-RU" dirty="0"/>
              <a:t>к</a:t>
            </a:r>
            <a:r>
              <a:rPr lang="ru-RU" dirty="0" smtClean="0"/>
              <a:t>алендарь</a:t>
            </a:r>
          </a:p>
          <a:p>
            <a:pPr lvl="1"/>
            <a:r>
              <a:rPr lang="ru-RU" dirty="0" err="1" smtClean="0"/>
              <a:t>Приоритезированный</a:t>
            </a:r>
            <a:r>
              <a:rPr lang="ru-RU" dirty="0" smtClean="0"/>
              <a:t> список личных задач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Управление приоритетом задач</a:t>
            </a:r>
            <a:r>
              <a:rPr lang="en-US" dirty="0" smtClean="0"/>
              <a:t>:</a:t>
            </a:r>
            <a:endParaRPr lang="ru-RU" dirty="0" smtClean="0"/>
          </a:p>
          <a:p>
            <a:pPr lvl="1"/>
            <a:r>
              <a:rPr lang="ru-RU" dirty="0" smtClean="0"/>
              <a:t>Минимум приоритетов (</a:t>
            </a:r>
            <a:r>
              <a:rPr lang="en-US" dirty="0" smtClean="0"/>
              <a:t>must have, other</a:t>
            </a:r>
            <a:r>
              <a:rPr lang="ru-RU" dirty="0" smtClean="0"/>
              <a:t>)</a:t>
            </a:r>
            <a:endParaRPr lang="en-US" dirty="0" smtClean="0"/>
          </a:p>
          <a:p>
            <a:pPr lvl="1"/>
            <a:r>
              <a:rPr lang="ru-RU" dirty="0" smtClean="0"/>
              <a:t>Делегировать максимум задач</a:t>
            </a:r>
          </a:p>
          <a:p>
            <a:pPr lvl="1"/>
            <a:r>
              <a:rPr lang="ru-RU" dirty="0" smtClean="0"/>
              <a:t>Не бояться удалять старые невыполненные</a:t>
            </a:r>
          </a:p>
          <a:p>
            <a:pPr marL="457200" lvl="1" indent="0">
              <a:buNone/>
            </a:pPr>
            <a:r>
              <a:rPr lang="ru-RU" dirty="0" smtClean="0"/>
              <a:t>задачи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912" y="4716795"/>
            <a:ext cx="2009877" cy="21412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301" y="1033182"/>
            <a:ext cx="11695488" cy="9242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Управляем собой - управляем собственным временем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43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129" y="1033182"/>
            <a:ext cx="9621371" cy="770218"/>
          </a:xfrm>
        </p:spPr>
        <p:txBody>
          <a:bodyPr>
            <a:normAutofit/>
          </a:bodyPr>
          <a:lstStyle/>
          <a:p>
            <a:r>
              <a:rPr lang="ru-RU" b="1" dirty="0"/>
              <a:t>Почта – убийца рабочего времени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199"/>
            <a:ext cx="10515600" cy="4195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 smtClean="0"/>
              <a:t>Средняя скорость поступления входящей почты – 150 писем в день!</a:t>
            </a:r>
          </a:p>
          <a:p>
            <a:endParaRPr lang="ru-RU" dirty="0" smtClean="0"/>
          </a:p>
          <a:p>
            <a:r>
              <a:rPr lang="ru-RU" dirty="0" smtClean="0"/>
              <a:t>Ограничивать время обработки почты</a:t>
            </a:r>
            <a:endParaRPr lang="en-US" dirty="0"/>
          </a:p>
          <a:p>
            <a:r>
              <a:rPr lang="ru-RU" dirty="0" smtClean="0"/>
              <a:t>Ограничивать количество адресатов исходящих писем</a:t>
            </a:r>
          </a:p>
          <a:p>
            <a:r>
              <a:rPr lang="ru-RU" dirty="0" smtClean="0"/>
              <a:t>Обрабатывать свежую почту</a:t>
            </a:r>
          </a:p>
          <a:p>
            <a:r>
              <a:rPr lang="ru-RU" dirty="0" smtClean="0"/>
              <a:t>Для длительного анализа планировать отдельные задачи</a:t>
            </a:r>
          </a:p>
          <a:p>
            <a:r>
              <a:rPr lang="ru-RU" dirty="0" smtClean="0"/>
              <a:t>Длительные обсуждения без результата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ru-RU" dirty="0" smtClean="0"/>
              <a:t>переводить во встречи</a:t>
            </a:r>
          </a:p>
          <a:p>
            <a:r>
              <a:rPr lang="ru-RU" dirty="0" smtClean="0"/>
              <a:t>Не превращать почту в чат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http://img0.liveinternet.ru/images/attach/c/7/94/679/94679272_4507075_zav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706637"/>
            <a:ext cx="3159125" cy="19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977900"/>
            <a:ext cx="10345271" cy="7127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Ежедневные </a:t>
            </a:r>
            <a:r>
              <a:rPr lang="ru-RU" b="1" dirty="0"/>
              <a:t>статусы проектов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Плюсы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Мотивация команды</a:t>
            </a:r>
          </a:p>
          <a:p>
            <a:r>
              <a:rPr lang="ru-RU" dirty="0" smtClean="0"/>
              <a:t>Дополнительный канал коммуникаций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Минусы</a:t>
            </a:r>
            <a:r>
              <a:rPr lang="en-US" dirty="0" smtClean="0"/>
              <a:t>:</a:t>
            </a:r>
          </a:p>
          <a:p>
            <a:r>
              <a:rPr lang="ru-RU" dirty="0" smtClean="0"/>
              <a:t>Время потраченное на митинг пропорционально размеру команды</a:t>
            </a:r>
          </a:p>
          <a:p>
            <a:r>
              <a:rPr lang="ru-RU" dirty="0" smtClean="0"/>
              <a:t>Желание обсудить все детали</a:t>
            </a:r>
            <a:r>
              <a:rPr lang="en-US" dirty="0" smtClean="0"/>
              <a:t>, </a:t>
            </a:r>
            <a:r>
              <a:rPr lang="ru-RU" dirty="0" smtClean="0"/>
              <a:t>проблемы и решения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46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29" y="1041400"/>
            <a:ext cx="10345271" cy="7254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Ежедневные </a:t>
            </a:r>
            <a:r>
              <a:rPr lang="ru-RU" b="1" dirty="0"/>
              <a:t>статусы проектов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ru-RU" b="1" i="1" dirty="0" smtClean="0"/>
              <a:t>Рекомендации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Проводить статусы</a:t>
            </a:r>
            <a:r>
              <a:rPr lang="en-US" dirty="0" smtClean="0"/>
              <a:t>,</a:t>
            </a:r>
            <a:r>
              <a:rPr lang="ru-RU" dirty="0" smtClean="0"/>
              <a:t> если размер команды </a:t>
            </a:r>
            <a:r>
              <a:rPr lang="en-US" dirty="0" smtClean="0"/>
              <a:t>&gt;</a:t>
            </a:r>
            <a:r>
              <a:rPr lang="ru-RU" dirty="0" smtClean="0"/>
              <a:t> 3 человек</a:t>
            </a:r>
          </a:p>
          <a:p>
            <a:r>
              <a:rPr lang="ru-RU" dirty="0" smtClean="0"/>
              <a:t>При большом размере команды (</a:t>
            </a:r>
            <a:r>
              <a:rPr lang="en-US" dirty="0" smtClean="0"/>
              <a:t>&gt;10 </a:t>
            </a:r>
            <a:r>
              <a:rPr lang="ru-RU" dirty="0" smtClean="0"/>
              <a:t>человек) допустимо проводить еженедельные статусы</a:t>
            </a:r>
          </a:p>
          <a:p>
            <a:r>
              <a:rPr lang="ru-RU" dirty="0" smtClean="0"/>
              <a:t>Жестко </a:t>
            </a:r>
            <a:r>
              <a:rPr lang="ru-RU" dirty="0" err="1" smtClean="0"/>
              <a:t>модерировать</a:t>
            </a:r>
            <a:r>
              <a:rPr lang="ru-RU" dirty="0"/>
              <a:t> </a:t>
            </a:r>
            <a:r>
              <a:rPr lang="ru-RU" dirty="0" smtClean="0"/>
              <a:t>митинги</a:t>
            </a:r>
            <a:r>
              <a:rPr lang="en-US" dirty="0" smtClean="0"/>
              <a:t>:</a:t>
            </a:r>
            <a:r>
              <a:rPr lang="ru-RU" dirty="0" smtClean="0"/>
              <a:t> что сделано</a:t>
            </a:r>
            <a:r>
              <a:rPr lang="en-US" dirty="0" smtClean="0"/>
              <a:t>, </a:t>
            </a:r>
            <a:r>
              <a:rPr lang="ru-RU" dirty="0" smtClean="0"/>
              <a:t>что планируется</a:t>
            </a:r>
            <a:r>
              <a:rPr lang="en-US" dirty="0" smtClean="0"/>
              <a:t>, </a:t>
            </a:r>
            <a:r>
              <a:rPr lang="ru-RU" dirty="0" smtClean="0"/>
              <a:t>какие есть проблемы</a:t>
            </a:r>
            <a:r>
              <a:rPr lang="en-US" dirty="0" smtClean="0"/>
              <a:t>.</a:t>
            </a:r>
          </a:p>
          <a:p>
            <a:r>
              <a:rPr lang="ru-RU" dirty="0" smtClean="0"/>
              <a:t>Проблемы и решения обсуждать на отдельных встречах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 descr="http://cs316525.vk.me/v316525554/a342/PhQjx1k0Xq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333874"/>
            <a:ext cx="2857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927100"/>
            <a:ext cx="10345271" cy="7635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Работа </a:t>
            </a:r>
            <a:r>
              <a:rPr lang="ru-RU" b="1" dirty="0"/>
              <a:t>с </a:t>
            </a:r>
            <a:r>
              <a:rPr lang="ru-RU" b="1" dirty="0" smtClean="0"/>
              <a:t>командой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/>
              <a:t>Важнее красивых планов и отчетов!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Основные командные активности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b="1" dirty="0" smtClean="0"/>
              <a:t>Ежедневные статус-митинги</a:t>
            </a:r>
          </a:p>
          <a:p>
            <a:r>
              <a:rPr lang="ru-RU" dirty="0" smtClean="0"/>
              <a:t>Регулярные встречи связанных проектных команд</a:t>
            </a:r>
            <a:endParaRPr lang="en-US" dirty="0" smtClean="0"/>
          </a:p>
          <a:p>
            <a:r>
              <a:rPr lang="ru-RU" dirty="0" smtClean="0"/>
              <a:t>Обсуждения технических и организационных проблем в проектах</a:t>
            </a:r>
          </a:p>
          <a:p>
            <a:r>
              <a:rPr lang="ru-RU" b="1" dirty="0" smtClean="0"/>
              <a:t>Демонстрации промежуточных результатов</a:t>
            </a:r>
          </a:p>
          <a:p>
            <a:r>
              <a:rPr lang="ru-RU" dirty="0" smtClean="0"/>
              <a:t>Ретроспективные встречи</a:t>
            </a:r>
          </a:p>
          <a:p>
            <a:r>
              <a:rPr lang="ru-RU" b="1" dirty="0" smtClean="0"/>
              <a:t>Оценка участников команды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170" name="Picture 2" descr="http://blog.ua-chess.com/wp-content/uploads/2014/02/2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98" y="4893028"/>
            <a:ext cx="2949302" cy="19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990600"/>
            <a:ext cx="10345271" cy="700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Работа </a:t>
            </a:r>
            <a:r>
              <a:rPr lang="ru-RU" b="1" dirty="0"/>
              <a:t>с </a:t>
            </a:r>
            <a:r>
              <a:rPr lang="ru-RU" b="1" dirty="0" smtClean="0"/>
              <a:t>командой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6800"/>
            <a:ext cx="5562600" cy="4055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Маленькая команда (</a:t>
            </a:r>
            <a:r>
              <a:rPr lang="en-US" dirty="0" smtClean="0"/>
              <a:t>&lt;5 </a:t>
            </a:r>
            <a:r>
              <a:rPr lang="ru-RU" dirty="0" smtClean="0"/>
              <a:t>чел</a:t>
            </a:r>
            <a:r>
              <a:rPr lang="en-US" dirty="0" smtClean="0"/>
              <a:t>.</a:t>
            </a:r>
            <a:r>
              <a:rPr lang="ru-RU" dirty="0" smtClean="0"/>
              <a:t>)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b="1" dirty="0" smtClean="0"/>
              <a:t>Минимум коммуникаций</a:t>
            </a:r>
          </a:p>
          <a:p>
            <a:r>
              <a:rPr lang="ru-RU" b="1" dirty="0" smtClean="0"/>
              <a:t>Легче управление</a:t>
            </a:r>
          </a:p>
          <a:p>
            <a:r>
              <a:rPr lang="ru-RU" b="1" dirty="0" smtClean="0"/>
              <a:t>Более гибкая к изменениям</a:t>
            </a:r>
          </a:p>
          <a:p>
            <a:r>
              <a:rPr lang="ru-RU" dirty="0" smtClean="0"/>
              <a:t>Совмещение ролей (человек-оркестр)</a:t>
            </a:r>
          </a:p>
          <a:p>
            <a:r>
              <a:rPr lang="ru-RU" dirty="0" smtClean="0"/>
              <a:t>Риск потери ключевых специалистов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24600" y="2336800"/>
            <a:ext cx="5562600" cy="4067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Большая команда</a:t>
            </a:r>
            <a:r>
              <a:rPr lang="en-US" dirty="0" smtClean="0"/>
              <a:t>:</a:t>
            </a:r>
          </a:p>
          <a:p>
            <a:r>
              <a:rPr lang="ru-RU" b="1" dirty="0" smtClean="0"/>
              <a:t>Разделение ролей</a:t>
            </a:r>
          </a:p>
          <a:p>
            <a:r>
              <a:rPr lang="ru-RU" b="1" dirty="0" smtClean="0"/>
              <a:t>Взаимозаменяемость</a:t>
            </a:r>
          </a:p>
          <a:p>
            <a:r>
              <a:rPr lang="ru-RU" dirty="0" smtClean="0"/>
              <a:t>Четкое разделение зон ответственности участников</a:t>
            </a:r>
          </a:p>
          <a:p>
            <a:r>
              <a:rPr lang="ru-RU" dirty="0" smtClean="0"/>
              <a:t>Формализация коммуникаций внутри и вне команды</a:t>
            </a:r>
          </a:p>
          <a:p>
            <a:r>
              <a:rPr lang="ru-RU" dirty="0" smtClean="0"/>
              <a:t>Для управления большими командами нужен опыт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7400" y="1727200"/>
            <a:ext cx="10693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i="1" dirty="0"/>
              <a:t>Большие и маленькие команды</a:t>
            </a:r>
            <a:r>
              <a:rPr lang="en-US" i="1" dirty="0"/>
              <a:t>: </a:t>
            </a:r>
            <a:r>
              <a:rPr lang="ru-RU" i="1" dirty="0"/>
              <a:t>имеет ли размер значение?</a:t>
            </a:r>
          </a:p>
        </p:txBody>
      </p:sp>
    </p:spTree>
    <p:extLst>
      <p:ext uri="{BB962C8B-B14F-4D97-AF65-F5344CB8AC3E}">
        <p14:creationId xmlns:p14="http://schemas.microsoft.com/office/powerpoint/2010/main" val="25542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29" y="1104900"/>
            <a:ext cx="10345271" cy="70008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Демонстрация промежуточных </a:t>
            </a:r>
            <a:r>
              <a:rPr lang="ru-RU" b="1" dirty="0" smtClean="0"/>
              <a:t>результатов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6100"/>
            <a:ext cx="10972800" cy="47879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 smtClean="0"/>
              <a:t>фактор мотивации команды и руководства</a:t>
            </a:r>
          </a:p>
          <a:p>
            <a:pPr marL="0" indent="0" algn="ctr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Этапы демонстрации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Подготовка плана демонстрации и слайдов</a:t>
            </a:r>
          </a:p>
          <a:p>
            <a:r>
              <a:rPr lang="ru-RU" dirty="0" smtClean="0"/>
              <a:t>Тестовый прогон в команде – демонстрируйте рабочий функционал!</a:t>
            </a:r>
          </a:p>
          <a:p>
            <a:r>
              <a:rPr lang="ru-RU" dirty="0" smtClean="0"/>
              <a:t>Выбор удобного места и времени</a:t>
            </a:r>
          </a:p>
          <a:p>
            <a:r>
              <a:rPr lang="ru-RU" b="1" dirty="0" smtClean="0"/>
              <a:t>Демонстрация</a:t>
            </a:r>
          </a:p>
          <a:p>
            <a:r>
              <a:rPr lang="ru-RU" dirty="0" smtClean="0"/>
              <a:t>Обсуждение результатов в команде - ретроспектива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Достигаемый эффект</a:t>
            </a:r>
            <a:r>
              <a:rPr lang="en-US" dirty="0" smtClean="0"/>
              <a:t>:</a:t>
            </a:r>
          </a:p>
          <a:p>
            <a:r>
              <a:rPr lang="ru-RU" b="1" dirty="0" smtClean="0"/>
              <a:t>Обратная связь от заинтересованных лиц</a:t>
            </a:r>
          </a:p>
          <a:p>
            <a:r>
              <a:rPr lang="ru-RU" dirty="0" smtClean="0"/>
              <a:t>Руководство видит прогресс (или регресс)</a:t>
            </a:r>
          </a:p>
          <a:p>
            <a:r>
              <a:rPr lang="ru-RU" dirty="0" smtClean="0"/>
              <a:t>Команда получает дополнительную мотивацию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 descr="http://www.solutionsiq.com/images/workingsoftw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15686</TotalTime>
  <Words>732</Words>
  <Application>Microsoft Office PowerPoint</Application>
  <PresentationFormat>Широкоэкранный</PresentationFormat>
  <Paragraphs>155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Одна неделя из жизни менеджера проекта</vt:lpstr>
      <vt:lpstr>Управляем собой - управляем собственным временем</vt:lpstr>
      <vt:lpstr>Управляем собой - управляем собственным временем</vt:lpstr>
      <vt:lpstr>Почта – убийца рабочего времени</vt:lpstr>
      <vt:lpstr>Ежедневные статусы проектов</vt:lpstr>
      <vt:lpstr>Ежедневные статусы проектов</vt:lpstr>
      <vt:lpstr>Работа с командой</vt:lpstr>
      <vt:lpstr>Работа с командой</vt:lpstr>
      <vt:lpstr>Демонстрация промежуточных результатов</vt:lpstr>
      <vt:lpstr>Выпуск релиза продукта</vt:lpstr>
      <vt:lpstr>Выпуск релиза продукта</vt:lpstr>
      <vt:lpstr>Вопросы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Kachalin Aleksey</dc:creator>
  <cp:lastModifiedBy>Kachalin Aleksey</cp:lastModifiedBy>
  <cp:revision>279</cp:revision>
  <dcterms:created xsi:type="dcterms:W3CDTF">2015-02-27T07:54:33Z</dcterms:created>
  <dcterms:modified xsi:type="dcterms:W3CDTF">2015-04-08T20:50:55Z</dcterms:modified>
</cp:coreProperties>
</file>